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9"/>
  </p:notesMasterIdLst>
  <p:sldIdLst>
    <p:sldId id="256" r:id="rId2"/>
    <p:sldId id="369" r:id="rId3"/>
    <p:sldId id="370" r:id="rId4"/>
    <p:sldId id="371" r:id="rId5"/>
    <p:sldId id="372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257" r:id="rId14"/>
    <p:sldId id="342" r:id="rId15"/>
    <p:sldId id="343" r:id="rId16"/>
    <p:sldId id="344" r:id="rId17"/>
    <p:sldId id="345" r:id="rId18"/>
    <p:sldId id="346" r:id="rId19"/>
    <p:sldId id="350" r:id="rId20"/>
    <p:sldId id="354" r:id="rId21"/>
    <p:sldId id="355" r:id="rId22"/>
    <p:sldId id="348" r:id="rId23"/>
    <p:sldId id="347" r:id="rId24"/>
    <p:sldId id="349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5" r:id="rId34"/>
    <p:sldId id="366" r:id="rId35"/>
    <p:sldId id="367" r:id="rId36"/>
    <p:sldId id="368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17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C7743-E98E-4B71-9596-546D32E0F2B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7E9BA-74D9-49BC-AAB0-D6276E176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0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B5D926D-9213-470D-B096-5CCC32FEAF1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429000"/>
            <a:ext cx="7543800" cy="2500330"/>
          </a:xfrm>
        </p:spPr>
        <p:txBody>
          <a:bodyPr/>
          <a:lstStyle/>
          <a:p>
            <a:pPr algn="ctr"/>
            <a:r>
              <a:rPr lang="ru-RU" sz="5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обезопасить бизнес и снизить налоговые риски?»</a:t>
            </a:r>
            <a:endParaRPr lang="ru-RU" sz="5400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alena\Сетевая\ПРИОРИТЕТ\Реклама\логотип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63138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6007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Бывает ли такое, когда товары (сырье, материалы), поступающие на предприятие, оформляются от подставных компаний?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Имеют ли место факты искусственного завышения закупочных цен (завышения себестоимости) продукции (сырья, материалов) на вашем предприятии через подлог, дополнительное оформление документов? </a:t>
            </a:r>
          </a:p>
          <a:p>
            <a:r>
              <a:rPr lang="ru-RU" dirty="0" smtClean="0"/>
              <a:t>Закупаете ли Вы для Вашего предприятия или перепродажи продукцию (сырье, материалы) за наличные, и при этом документы оформляете от других организаций или физических лиц?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Подделываете ли Вы каким-либо образом документы о поставках продукции (сырья, материалов), закупаемых Вашим предприятием для собственных нужд или для перепродажи?</a:t>
            </a:r>
          </a:p>
          <a:p>
            <a:r>
              <a:rPr lang="ru-RU" dirty="0" smtClean="0"/>
              <a:t>Бывает ли такое, что Вы закупаете товар (сырье, материалы, продукцию) сомнительного происхождения или ворованный, или с которого не заплачены все необходимые пошлины, сборы, акцизы?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6721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Занимаетесь ли Вы импортом?</a:t>
            </a:r>
          </a:p>
          <a:p>
            <a:r>
              <a:rPr lang="ru-RU" dirty="0" smtClean="0"/>
              <a:t>Подделываете ли Вы или Ваши сотрудники, какие-либо первичные документы на Вашем предприятии: накладные, счета, счета-фактуры, приходно-кассовые ордера, расходно-кассовые ордера, договора и т.д.?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 ли сотрудники, получающие хотя бы один раз в год какое-либо вознаграждение, должным образом оформлены на Вашем предприятии?</a:t>
            </a:r>
          </a:p>
          <a:p>
            <a:r>
              <a:rPr lang="ru-RU" dirty="0" smtClean="0"/>
              <a:t>Вся ли Ваша заработная плата, заработная плата Ваших сотрудников, иной доход Ваш и Ваших сотрудников легальны и с них полностью платятся налоги и страховые взносы?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Есть ли на Вашем предприятии просроченные задолженности по налогам перед бюджетом (при общей системе налогообложения: НДС, налог на прибыль, НДФЛ, Страховые платежи, налог на имущество, налог на землю... При упрощенной или вмененной системах налогообложения: единый налог, страховые, НДФЛ)?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7435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Каковы совокупные суммы этих просроченных задолженностей?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Было ли так за последние три года или в пределах последних 10 лет, что Ваше предприятие не полностью заплатило какой-либо налог, искусственно скрыв доход или выплату заработной платы или завысив себестоимость продукции? </a:t>
            </a:r>
          </a:p>
          <a:p>
            <a:r>
              <a:rPr lang="ru-RU" dirty="0" smtClean="0"/>
              <a:t>Даете ли Вы или кто-либо из Ваших сотрудников взятки, незаконные подарки кому-либо из государственных служащих и (или) передавались ли должностным лицам «подарки» через физических лиц/юридических лиц по указанию должностного лица?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Даете ли Вы или кто-либо из Ваших сотрудников «откаты» кому-либо из руко</a:t>
            </a:r>
            <a:r>
              <a:rPr lang="ru-RU" dirty="0" smtClean="0"/>
              <a:t>водителей или сотрудников других предприятий? </a:t>
            </a:r>
          </a:p>
          <a:p>
            <a:r>
              <a:rPr lang="ru-RU" dirty="0" smtClean="0"/>
              <a:t>Оказываете ли Вы или Ваши сотрудники какие-либо иные незаконные услуги госслужащим или сотрудникам других коммерческих предприятий?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Имеются ли на Вашем предприятии нелегальные нелицензионные программы? </a:t>
            </a:r>
          </a:p>
          <a:p>
            <a:r>
              <a:rPr lang="ru-RU" dirty="0" smtClean="0"/>
              <a:t>Работаете ли Вы, продавая свою продукцию, работы или услуги, используя с одной стороны фирмы на УСН или ОСН, а с другой стороны фирмы на ЕСХН или ЕНВД, при условии, что годовой оборот между сторонами превышает 100 миллионов?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4500570"/>
            <a:ext cx="7704856" cy="207170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ДОБРОСОВЕСТНОСТЬ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Письмо Минфина России от 7 августа 2007 года N 03-02-07/2-138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D:\Сетевая\ПРИОРИТЕТ\Мероприятия\семинар 25 февраля 2019\kluts1_lori_bi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6858048" cy="428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3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285728"/>
            <a:ext cx="7543800" cy="607223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Налоговая выгода может быть признана необоснованной в случаях, если для целей налогообложения учтены операции не в соответствии с их действительным экономическим смыслом или учтены операции, не обусловленные разумными экономическими или иными причинами.</a:t>
            </a:r>
          </a:p>
          <a:p>
            <a:pPr algn="just"/>
            <a:r>
              <a:rPr lang="ru-RU" dirty="0" smtClean="0"/>
              <a:t>Налоговая выгода не может быть признана обоснованной, если получена налогоплательщиком вне связи с осуществлением реальной предпринимательской или иной экономической деятельности.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Возможность достижения того же экономического результата с меньшей налоговой выгодой, не является основанием для признания налоговой выгоды необоснованной.</a:t>
            </a:r>
          </a:p>
          <a:p>
            <a:pPr algn="just"/>
            <a:r>
              <a:rPr lang="ru-RU" dirty="0" smtClean="0"/>
              <a:t>О необоснованности налоговой выгоды могут свидетельствовать подтвержденные доказательствами доводы налогового органа о наличии определенных обстоятельств: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Судам необходимо иметь в виду, что некоторые обстоятельства сами по себе не могут служить основанием для признания налоговой выгоды необоснованной. Однако эти обстоятельства в совокупности и взаимосвязи с иными, могут быть признаны обстоятельствами, свидетельствующими о получении налогоплательщиком необоснованной налоговой выгоды.</a:t>
            </a:r>
          </a:p>
          <a:p>
            <a:pPr algn="just"/>
            <a:r>
              <a:rPr lang="ru-RU" dirty="0" smtClean="0"/>
              <a:t>Установление судом наличия разумных экономических или иных причин в действиях налогоплательщика осуществляется с учетом оценки обстоятельств, свидетельствующих о его намерениях получить экономический эффект в результате реальной предпринимательской или иной экономической деятельности.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Факт нарушения контрагентом налогоплательщика своих налоговых обязанностей сам по себе не является доказательством получения налогоплательщиком необоснованной налоговой выгоды.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Основные признаки добросовестности: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428604"/>
            <a:ext cx="7881966" cy="43577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Лицо имеет помещение в аренде или собственности.</a:t>
            </a:r>
          </a:p>
          <a:p>
            <a:r>
              <a:rPr lang="ru-RU" dirty="0" smtClean="0"/>
              <a:t>Имеет в штате персонал, которого достаточно для ведения заявленной экономической деятельности.</a:t>
            </a:r>
          </a:p>
          <a:p>
            <a:r>
              <a:rPr lang="ru-RU" dirty="0" smtClean="0"/>
              <a:t>Имеет в собственности и/или аренде оборудование, которого достаточно для заявленных объемов производства и/или реализации.</a:t>
            </a:r>
          </a:p>
          <a:p>
            <a:r>
              <a:rPr lang="ru-RU" dirty="0" smtClean="0"/>
              <a:t>Осуществляет реальную экономическую деятельность, направленную на извлечение прибыли в условиях реальных </a:t>
            </a:r>
            <a:r>
              <a:rPr lang="ru-RU" dirty="0" err="1" smtClean="0"/>
              <a:t>бизнес-рисков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Если внутри группы компании присутствует трансфертное ценообразование, перепродаете что-то своим же компаниям по заниженной цене, то ваши </a:t>
            </a:r>
            <a:r>
              <a:rPr lang="ru-RU" dirty="0" err="1" smtClean="0"/>
              <a:t>топ-менеджеры</a:t>
            </a:r>
            <a:r>
              <a:rPr lang="ru-RU" dirty="0" smtClean="0"/>
              <a:t> должны быть способны с легкостью обосновать ценовую политику каждого предприятия.</a:t>
            </a:r>
          </a:p>
          <a:p>
            <a:r>
              <a:rPr lang="ru-RU" dirty="0" smtClean="0"/>
              <a:t>На предприятии и/или внутри группы компаний существует грамотный документооборот и исключена прямая связь с «</a:t>
            </a:r>
            <a:r>
              <a:rPr lang="ru-RU" dirty="0" err="1" smtClean="0"/>
              <a:t>обнальными</a:t>
            </a:r>
            <a:r>
              <a:rPr lang="ru-RU" dirty="0" smtClean="0"/>
              <a:t>» конторами.</a:t>
            </a:r>
          </a:p>
          <a:p>
            <a:r>
              <a:rPr lang="ru-RU" dirty="0" smtClean="0"/>
              <a:t>У лица должны осуществляться ежедневные/еженедельные хозяйственные расходы, которые свидетельствуют о ее существовании.</a:t>
            </a:r>
          </a:p>
          <a:p>
            <a:r>
              <a:rPr lang="ru-RU" dirty="0" smtClean="0"/>
              <a:t>Лицо должно присутствовать в интернете.</a:t>
            </a:r>
          </a:p>
          <a:p>
            <a:r>
              <a:rPr lang="ru-RU" dirty="0" smtClean="0"/>
              <a:t>Лицо должно производить оплату коммунальных услуг, телефонной связи 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857760"/>
            <a:ext cx="7667652" cy="13144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Критерии самостоятельной оценки рисков для налогоплательщиков: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428604"/>
            <a:ext cx="7739090" cy="46434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отсутствие личных контактов руководства компании-поставщика и руководства компании-покупателя при обсуждении условий и при подписании договоров;</a:t>
            </a:r>
          </a:p>
          <a:p>
            <a:r>
              <a:rPr lang="ru-RU" dirty="0" smtClean="0"/>
              <a:t>отсутствие документального подтверждения полномочий руководителя компании-контрагента, копий документа, удостоверяющего его личность;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отсутствие документального подтверждения полномочий представителя </a:t>
            </a:r>
            <a:r>
              <a:rPr lang="ru-RU" dirty="0" smtClean="0"/>
              <a:t>контрагента, копий документа, удостоверяющего его личность;</a:t>
            </a:r>
          </a:p>
          <a:p>
            <a:r>
              <a:rPr lang="ru-RU" dirty="0" smtClean="0"/>
              <a:t>отсутствие информации о фактическом местонахождении контрагента, а также о местонахождении складских и/или производственных и/или торговых площадей;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отсутствие информации о способе получения сведений о контрагенте;</a:t>
            </a:r>
          </a:p>
          <a:p>
            <a:r>
              <a:rPr lang="ru-RU" dirty="0" smtClean="0"/>
              <a:t>отсутствие информации о государственной регистрации контрагента в ЕГРЮЛ.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0"/>
            <a:ext cx="8429684" cy="1600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Присутствие следующих обстоятельств повышает риски: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719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контрагент выступает в роли посредника;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наличие в договорах условий, отличающихся от существующих правил (обычаев) делового оборота;</a:t>
            </a:r>
          </a:p>
          <a:p>
            <a:r>
              <a:rPr lang="ru-RU" dirty="0" smtClean="0"/>
              <a:t>отсутствие очевидных средств возможности реального выполнения контрагентом условий договора, а также наличие обоснованных сомнений в возможности реального выполнения контрагентом условий договора с учетом времени, необходимого на доставку или производство товара, выполнение работ или оказание услуг;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приобретение через посредников товаров, производство и заготовление которых традиционно производится физическими лицами, не являющимися предпринимателями;</a:t>
            </a:r>
          </a:p>
          <a:p>
            <a:r>
              <a:rPr lang="ru-RU" dirty="0" smtClean="0"/>
              <a:t>отсутствие реальных действий плательщика по взысканию задолженности;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выпуск, покупка/продажа контрагентами векселей, ликвидность которых не очевидна или не исследована, а также выдача/получение займов без обеспечения.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24776" cy="16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Ответственность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571480"/>
            <a:ext cx="7143799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7574"/>
            <a:ext cx="6643734" cy="4714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1159" y="516248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Подразумевает обращение к другому лицу только после того, как основной должник не выполнил требование о погашении задолженности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2000"/>
            <a:ext cx="6644208" cy="2169368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ПЯТЬ документов, которые должны добить "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обнал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" в 2019 г.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№250-ФЗ от 29.07.2017 – </a:t>
            </a:r>
            <a:r>
              <a:rPr lang="ru-RU" b="1" dirty="0" smtClean="0"/>
              <a:t>уголовная ответственность за неуплату страховых</a:t>
            </a:r>
            <a:r>
              <a:rPr lang="ru-RU" dirty="0" smtClean="0"/>
              <a:t>. Прощайте, конвертные зарплаты.</a:t>
            </a:r>
          </a:p>
          <a:p>
            <a:pPr marL="0" indent="0" algn="just">
              <a:buNone/>
            </a:pPr>
            <a:r>
              <a:rPr lang="ru-RU" dirty="0" smtClean="0"/>
              <a:t>2</a:t>
            </a:r>
            <a:r>
              <a:rPr lang="ru-RU" dirty="0"/>
              <a:t>. №266-ФЗ от 29.07.2017 – понятие КДЛ или </a:t>
            </a:r>
            <a:r>
              <a:rPr lang="ru-RU" dirty="0" err="1"/>
              <a:t>субсидиарка</a:t>
            </a:r>
            <a:r>
              <a:rPr lang="ru-RU" dirty="0"/>
              <a:t> «для всех». </a:t>
            </a:r>
            <a:r>
              <a:rPr lang="ru-RU" b="1" dirty="0"/>
              <a:t>Презумпция невиновности не прокатит.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3. №112-ФЗ от 23.04.2018 – </a:t>
            </a:r>
            <a:r>
              <a:rPr lang="ru-RU" b="1" dirty="0"/>
              <a:t>аудиторы и бухгалтерские фирмы при обнаружении признаков ухода от налогов должны сообщать об этом в правоохранительные органы. 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4. Методические рекомендации ЦБ РФ №18-МР и №19-МР – </a:t>
            </a:r>
            <a:r>
              <a:rPr lang="ru-RU" b="1" dirty="0"/>
              <a:t>за снятие налички блокируют счета и объявляют террористом</a:t>
            </a:r>
            <a:r>
              <a:rPr lang="ru-RU" dirty="0"/>
              <a:t>. Закупайтесь, как хотите.</a:t>
            </a:r>
          </a:p>
          <a:p>
            <a:pPr marL="0" indent="0" algn="just">
              <a:buNone/>
            </a:pPr>
            <a:r>
              <a:rPr lang="ru-RU" dirty="0"/>
              <a:t>5. Методические рекомендации ЦБ РФ № 4-МР от 2.02.2017 – </a:t>
            </a:r>
            <a:r>
              <a:rPr lang="ru-RU" b="1" dirty="0"/>
              <a:t>блокировка счета лишь по подозрению</a:t>
            </a:r>
            <a:r>
              <a:rPr lang="ru-RU" dirty="0"/>
              <a:t>. Без суда и следствия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84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96214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Контролирующее должника лицо – это…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0"/>
            <a:ext cx="7543800" cy="5429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ФЛ или ЮЛ, имеющее </a:t>
            </a:r>
            <a:r>
              <a:rPr lang="ru-RU" dirty="0" smtClean="0"/>
              <a:t>либо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имевшее</a:t>
            </a:r>
            <a:r>
              <a:rPr lang="ru-RU" dirty="0" smtClean="0"/>
              <a:t> не более чем за 3 года, предшествующих возникновению признаков банкротства, а также после их возникновения до принятия арбитражным судом заявления о признании должника банкротом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право давать</a:t>
            </a:r>
            <a:r>
              <a:rPr lang="ru-RU" dirty="0" smtClean="0"/>
              <a:t> обязательные для исполнения должником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указания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или возможность </a:t>
            </a:r>
            <a:r>
              <a:rPr lang="ru-RU" dirty="0" smtClean="0"/>
              <a:t>иным образом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определять действия до</a:t>
            </a:r>
            <a:r>
              <a:rPr lang="ru-RU" dirty="0" smtClean="0"/>
              <a:t>лжника, в т.ч. по совершению сделок и определению их условий.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64308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Подать заявление о привлечении к субсидиарной ответственности могут: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арбитражный управляющий;</a:t>
            </a:r>
          </a:p>
          <a:p>
            <a:pPr lvl="0"/>
            <a:r>
              <a:rPr lang="ru-RU" dirty="0" smtClean="0"/>
              <a:t>работник должника;</a:t>
            </a:r>
          </a:p>
          <a:p>
            <a:pPr lvl="0"/>
            <a:r>
              <a:rPr lang="ru-RU" dirty="0" smtClean="0"/>
              <a:t>налоговый орган;</a:t>
            </a:r>
          </a:p>
          <a:p>
            <a:pPr lvl="0"/>
            <a:r>
              <a:rPr lang="ru-RU" dirty="0" smtClean="0"/>
              <a:t>конкурсный кредитор (в том числе налоговая инспекция);</a:t>
            </a:r>
          </a:p>
          <a:p>
            <a:pPr lvl="0"/>
            <a:r>
              <a:rPr lang="ru-RU" dirty="0" smtClean="0"/>
              <a:t>кредитор по текущему требованию.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5795"/>
            <a:ext cx="754380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24776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Основания привлечения к субсидиарной ответственности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291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причинение существенного вреда кредиторам в результате сделок;</a:t>
            </a:r>
          </a:p>
          <a:p>
            <a:r>
              <a:rPr lang="ru-RU" dirty="0" smtClean="0"/>
              <a:t>отсутствие или искажение данных бухгалтерского учета/отчетности;</a:t>
            </a:r>
          </a:p>
          <a:p>
            <a:r>
              <a:rPr lang="ru-RU" dirty="0" smtClean="0"/>
              <a:t>требования кредиторов третьей очереди по основной сумме задолженности превышают 50% общего размера требований кредиторов, включенных в реестр в результате правонарушения контролирующего лица;</a:t>
            </a:r>
          </a:p>
          <a:p>
            <a:r>
              <a:rPr lang="ru-RU" dirty="0" smtClean="0"/>
              <a:t>отсутствие или искажение документов, хранение которых является обязательным в силу прямого указания законодательства;</a:t>
            </a:r>
          </a:p>
          <a:p>
            <a:r>
              <a:rPr lang="ru-RU" dirty="0" smtClean="0"/>
              <a:t>невнесение или искажение обязательных сведений в ЕГРЮЛ и ЕФРСФДЮЛ.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96214" cy="16002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Способы распоряжения правом требования о привлечении к субсидиарной ответственности: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85800"/>
            <a:ext cx="8215370" cy="4600588"/>
          </a:xfrm>
        </p:spPr>
        <p:txBody>
          <a:bodyPr/>
          <a:lstStyle/>
          <a:p>
            <a:r>
              <a:rPr lang="ru-RU" dirty="0" smtClean="0"/>
              <a:t>взыскание задолженности в рамках процедуры банкротства;</a:t>
            </a:r>
          </a:p>
          <a:p>
            <a:r>
              <a:rPr lang="ru-RU" dirty="0" smtClean="0"/>
              <a:t>продажа требования по правилам ст. 140 Закона №127-ФЗ;</a:t>
            </a:r>
          </a:p>
          <a:p>
            <a:r>
              <a:rPr lang="ru-RU" dirty="0" smtClean="0"/>
              <a:t>уступка кредитору части этого требования в размере требования кредитора.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Постановление от 30.07.2013 № 62 «О некоторых вопросах возмещения убытков лицами, входящими в состав органов ЮЛ»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Недобросовестность</a:t>
            </a:r>
            <a:r>
              <a:rPr lang="ru-RU" dirty="0" smtClean="0"/>
              <a:t> действий/бездействий </a:t>
            </a:r>
            <a:r>
              <a:rPr lang="ru-RU" b="1" dirty="0" smtClean="0"/>
              <a:t>директора</a:t>
            </a:r>
            <a:r>
              <a:rPr lang="ru-RU" dirty="0" smtClean="0"/>
              <a:t> </a:t>
            </a:r>
            <a:r>
              <a:rPr lang="ru-RU" b="1" dirty="0" smtClean="0"/>
              <a:t>считается доказанной</a:t>
            </a:r>
            <a:r>
              <a:rPr lang="ru-RU" dirty="0" smtClean="0"/>
              <a:t>, в частности, когда директор </a:t>
            </a:r>
            <a:r>
              <a:rPr lang="ru-RU" b="1" dirty="0" smtClean="0"/>
              <a:t>знал</a:t>
            </a:r>
            <a:r>
              <a:rPr lang="ru-RU" dirty="0" smtClean="0"/>
              <a:t> или должен был знать о том, </a:t>
            </a:r>
            <a:r>
              <a:rPr lang="ru-RU" b="1" dirty="0" smtClean="0"/>
              <a:t>что его действия/бездействие</a:t>
            </a:r>
            <a:r>
              <a:rPr lang="ru-RU" dirty="0" smtClean="0"/>
              <a:t> на момент их совершения </a:t>
            </a:r>
            <a:r>
              <a:rPr lang="ru-RU" b="1" dirty="0" smtClean="0"/>
              <a:t>не отвечали интересам ЮЛ</a:t>
            </a:r>
            <a:r>
              <a:rPr lang="ru-RU" dirty="0" smtClean="0"/>
              <a:t>, например, совершил сделку (голосовал за ее одобрение) на заведомо невыгодных для ЮЛ условиях или с заведомо неспособным исполнить обязательство лицом (фирмой-однодневкой и т.п.).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3657600" cy="442915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56769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Закон о банкротстве предусматривает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возможность кредитора обратиться с заявление</a:t>
            </a:r>
            <a:r>
              <a:rPr lang="ru-RU" b="1" dirty="0" smtClean="0"/>
              <a:t>м о привлечении к субсидиарной ответственности контролирующих должника лиц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самостоятельно</a:t>
            </a:r>
            <a:r>
              <a:rPr lang="ru-RU" b="1" dirty="0" smtClean="0"/>
              <a:t>, если докажет, что контролирующее должника лицо действовало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недобросовестно, неразумно и не в интересах должника.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0"/>
            <a:ext cx="8286808" cy="1600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Субсидиарную ответственность при банкротстве ФЛ не спишут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7596214" cy="410528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П.3 ст. 213.28 Закона о банкротстве</a:t>
            </a:r>
          </a:p>
          <a:p>
            <a:pPr algn="just"/>
            <a:r>
              <a:rPr lang="ru-RU" dirty="0" smtClean="0"/>
              <a:t>Требования кредиторов по текущим платежам ... сохраняют силу и могут быть предъявлены после окончания производства по делу о банкротстве гражданина в непогашенной их части.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П. 5 ст. 213.28 Закона о банкротстве</a:t>
            </a:r>
            <a:endParaRPr lang="ru-RU" dirty="0" smtClean="0"/>
          </a:p>
          <a:p>
            <a:r>
              <a:rPr lang="ru-RU" dirty="0" smtClean="0"/>
              <a:t>Правила п. 5 настоящей статьи также применяются к требованиям: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о привлечении гражданина как контролирующего лица к субсидиарной ответственности;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о возмещении гражданином убытков, причиненных им ЮЛ, участником которого был или членом коллегиальных органов которого являлся гражданин (ст. 53 и 53.1 ГК РФ), умышленно или по грубой неосторожности;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…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о применении последствий недействительности сделки, признанной недействительной на основании ст. 61.2 или 61.3 настоящего Федерального закона.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0"/>
            <a:ext cx="8786874" cy="1600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Новое основание привлечения к субсидиарной ответственности руководителя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609601"/>
            <a:ext cx="7929618" cy="376732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Если на дату возбуждения дела о банкротстве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руководитель не внес подлежащие обязательному внесению в соответствии с ФЗ сведения либо внес недостоверные сведения о ЮЛ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в Единый федеральный реестр сведений о фактах деятельности ЮЛ в части сведений, обязанность по внесению которых возложена на ЮЛ;</a:t>
            </a:r>
          </a:p>
          <a:p>
            <a:pPr lvl="0"/>
            <a:r>
              <a:rPr lang="ru-RU" dirty="0" smtClean="0"/>
              <a:t>в ЕГРЮЛ на основании представленных таким ЮЛ документов.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2477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Ответственность за брошенные компании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7524750" cy="376713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 лицо являлось директором брошенной компании</a:t>
            </a:r>
            <a:r>
              <a:rPr lang="ru-RU" dirty="0" smtClean="0"/>
              <a:t> или ее учредителем с долей участия более 50%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эта компания была ликвидирована </a:t>
            </a:r>
            <a:r>
              <a:rPr lang="ru-RU" dirty="0" smtClean="0"/>
              <a:t>как недействующее ЮЛ, имеющее задолженность перед бюджетом,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то при попытке зарегистрировать новое общество </a:t>
            </a:r>
            <a:r>
              <a:rPr lang="ru-RU" dirty="0" smtClean="0"/>
              <a:t>или стать руководителем, или учредителем другого общества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такое лицо получит отказ</a:t>
            </a:r>
            <a:r>
              <a:rPr lang="ru-RU" dirty="0" smtClean="0"/>
              <a:t>. Данное поражение в правах действует 3года с момента ликвидации брошенной компании.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</a:rPr>
              <a:t>Что будет с теми, кто будет работать по-старому?</a:t>
            </a:r>
            <a:r>
              <a:rPr lang="ru-RU" sz="3200" dirty="0"/>
              <a:t/>
            </a:r>
            <a:br>
              <a:rPr lang="ru-RU" sz="32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Бесконечные блокировки счетов и подозрений в терроризме на основании Методических рекомендаций ЦБ РФ №4-МР, №18-МР и №19-МР– такое с каждым может случиться в любой момент, однако у любителей серых способов риски значительно выше;</a:t>
            </a:r>
          </a:p>
          <a:p>
            <a:pPr algn="just"/>
            <a:r>
              <a:rPr lang="ru-RU" dirty="0"/>
              <a:t>Угроза потерять активы и разориться после ближайшей налоговой проверки – понятное дело, что если вы «баловались» с </a:t>
            </a:r>
            <a:r>
              <a:rPr lang="ru-RU" dirty="0" err="1"/>
              <a:t>обналичкой</a:t>
            </a:r>
            <a:r>
              <a:rPr lang="ru-RU" dirty="0"/>
              <a:t> в прошлом, то налоговики будут за такое беспощадно казнить. А если продолжите так работать, то проверку спровоцируете очень быстро</a:t>
            </a:r>
          </a:p>
          <a:p>
            <a:pPr algn="just"/>
            <a:r>
              <a:rPr lang="ru-RU" dirty="0"/>
              <a:t>Угроза потерять личное имущество – №266-ФЗ от 29.07.2017, о котором вы уже сто раз слышали, никуда не делся. Если вас признают КДЛ (а это неизбежно, если вы учредитель, директор или главбух)</a:t>
            </a:r>
          </a:p>
          <a:p>
            <a:pPr algn="just"/>
            <a:r>
              <a:rPr lang="ru-RU" dirty="0"/>
              <a:t>Взаимозависимость и </a:t>
            </a:r>
            <a:r>
              <a:rPr lang="ru-RU" dirty="0" err="1"/>
              <a:t>аффилированность</a:t>
            </a:r>
            <a:r>
              <a:rPr lang="ru-RU" dirty="0"/>
              <a:t> – при всех прочих грехах это только усугубляет ваше положение</a:t>
            </a:r>
          </a:p>
          <a:p>
            <a:pPr algn="just"/>
            <a:r>
              <a:rPr lang="ru-RU" dirty="0"/>
              <a:t>Уголовная ответственность за неуплату налогов и теперь еще страховых взносов (№250-ФЗ от 29.07.2017) – мало того, что у вас отнимут нажитое, так еще могут посадить;</a:t>
            </a:r>
          </a:p>
          <a:p>
            <a:pPr algn="just"/>
            <a:r>
              <a:rPr lang="ru-RU" dirty="0"/>
              <a:t>Тотальный контроль за каждым шагом и каждой копейкой – согласитесь, не очень комфортно жить и радоваться жизни, когда знаешь, что «Большой Брат» наблюдает за тобой</a:t>
            </a:r>
            <a:r>
              <a:rPr lang="ru-RU" dirty="0" smtClean="0"/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12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0"/>
            <a:ext cx="8429684" cy="1600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Налоговые долги и ответственность за них взаимозависимых лиц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177878"/>
            <a:ext cx="7453313" cy="263058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0"/>
            <a:ext cx="835824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Солидарная ответственность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7524776" cy="460534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предполагает привлечение к солидарной ответственности взаимозависимых компаний при поступлении выручки за реализуемые налогоплательщиком товары на их счета;</a:t>
            </a:r>
          </a:p>
          <a:p>
            <a:r>
              <a:rPr lang="ru-RU" dirty="0" smtClean="0"/>
              <a:t>условие - передача денежных средств или иного имущества зависимому обществу произошла после того, как налогоплательщик узнал или должен был узнать о назначении выездной или начале камеральной проверки;</a:t>
            </a:r>
          </a:p>
          <a:p>
            <a:r>
              <a:rPr lang="ru-RU" dirty="0" smtClean="0"/>
              <a:t>инспекция заявляет требование о взыскании задолженности с зависимой компании до исчерпания всех способов взыскания недоимки с проверяемого налогоплательщика.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0"/>
            <a:ext cx="8715436" cy="1600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Признаки того, что налоговая задолженность одной компании может быть взыскана с другой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428604"/>
            <a:ext cx="7596214" cy="42862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Зависимая компания зарегистрирована в период проведения выездной налоговой проверки налогоплательщика.</a:t>
            </a:r>
          </a:p>
          <a:p>
            <a:r>
              <a:rPr lang="ru-RU" dirty="0" smtClean="0"/>
              <a:t>У зависимой компании и налогоплательщика тождественны фактические адреса, контактные телефонные номера, адреса интернет-сайтов, виды деятельности и товарные знаки.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момента начала проведения выездной налоговой проверки у налогоплательщика существенно уменьшается сумма активов.</a:t>
            </a:r>
          </a:p>
          <a:p>
            <a:r>
              <a:rPr lang="ru-RU" dirty="0" smtClean="0"/>
              <a:t>Зависимая компания переключает договоры с покупателями товаров налогоплательщика.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 сотрудники налогоплательщика переходят к зависимой компании.</a:t>
            </a:r>
          </a:p>
          <a:p>
            <a:r>
              <a:rPr lang="ru-RU" dirty="0" smtClean="0"/>
              <a:t>Организации, ранее перечислявших выручку налогоплательщику, после начала выездной налоговой проверки перечисляют денежные средства в адрес зависимой компании.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0"/>
            <a:ext cx="8429684" cy="1600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Косвенные признаки взаимозависимости и подконтрольности ЮЛ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500042"/>
            <a:ext cx="7524776" cy="376732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одни и те же поставщики/покупатели и сотрудники,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одни и те же офис, сайт, телефон, адреса отправки электронной отчетности, товарные знаки и т.п.;</a:t>
            </a:r>
          </a:p>
          <a:p>
            <a:pPr lvl="0"/>
            <a:r>
              <a:rPr lang="ru-RU" dirty="0" smtClean="0"/>
              <a:t>перевод деятельности на другую организацию незадолго до ликвидации или во время выездной проверки;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передача активов во время проверки;</a:t>
            </a:r>
          </a:p>
          <a:p>
            <a:pPr lvl="0"/>
            <a:r>
              <a:rPr lang="ru-RU" dirty="0" smtClean="0"/>
              <a:t>одинаковые условия работы с поставщиками/покупателями, перечисление выручки, причитающейся старому обществу, новому и др.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24776" cy="1600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Возмещение ущерба государству руководителем и уголовная ответственность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609600"/>
            <a:ext cx="6858048" cy="376713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0"/>
            <a:ext cx="8643998" cy="1600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Наиболее распространенные статьи УК РФ, которые могут быть инкриминированы предпринимателям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00522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ст. 199 УК РФ </a:t>
            </a:r>
            <a:r>
              <a:rPr lang="ru-RU" dirty="0" smtClean="0"/>
              <a:t>«Уклонение от уплаты налогов, сборов, подлежащих уплате организацией, и (или) страховых взносов, подлежащих уплате организацией — плательщиком страховых взносов»;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ст. 199.1 УК РФ </a:t>
            </a:r>
            <a:r>
              <a:rPr lang="ru-RU" dirty="0" smtClean="0"/>
              <a:t>«Неисполнение обязанностей налогового агента»;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ст. 199.2 УК РФ </a:t>
            </a:r>
            <a:r>
              <a:rPr lang="ru-RU" dirty="0" smtClean="0"/>
              <a:t>«Сокрытие денежных средств либо имущества организации или индивидуального предпринимателя, за счет которых должно производиться взыскание налогов, сборов, страховых взносов»;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ст. 159 УК РФ </a:t>
            </a:r>
            <a:r>
              <a:rPr lang="ru-RU" dirty="0" smtClean="0"/>
              <a:t>«Мошенничество».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96214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Ответственность номинальных директоров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Арбитражный суд вправе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уменьшить размер или полностью освободить от субсидиарной ответственности лицо</a:t>
            </a:r>
            <a:r>
              <a:rPr lang="ru-RU" dirty="0" smtClean="0"/>
              <a:t>, привлекаемое к субсидиарной ответственности,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 это лицо докажет</a:t>
            </a:r>
            <a:r>
              <a:rPr lang="ru-RU" dirty="0" smtClean="0"/>
              <a:t>, что оно при исполнении функций органов управления или учредителя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ЮЛ фактически не оказывало определяющего влияния на деятельность ЮЛ</a:t>
            </a:r>
            <a:r>
              <a:rPr lang="ru-RU" dirty="0" smtClean="0"/>
              <a:t>, и если благодаря предоставленным этим лицом сведениям установлено фактически контролировавшее должника лицо &lt;…&gt; и (или) обнаружено скрывавшееся последним имущество должника и (или) контролирующего должника лица.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4077072"/>
            <a:ext cx="7626424" cy="2095128"/>
          </a:xfrm>
        </p:spPr>
        <p:txBody>
          <a:bodyPr>
            <a:noAutofit/>
          </a:bodyPr>
          <a:lstStyle/>
          <a:p>
            <a:pPr algn="ctr"/>
            <a:r>
              <a:rPr lang="ru-RU" sz="6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6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94537"/>
            <a:ext cx="7543800" cy="1868726"/>
          </a:xfrm>
        </p:spPr>
      </p:pic>
    </p:spTree>
    <p:extLst>
      <p:ext uri="{BB962C8B-B14F-4D97-AF65-F5344CB8AC3E}">
        <p14:creationId xmlns:p14="http://schemas.microsoft.com/office/powerpoint/2010/main" val="13346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00"/>
            <a:ext cx="6572200" cy="2286000"/>
          </a:xfrm>
        </p:spPr>
        <p:txBody>
          <a:bodyPr>
            <a:normAutofit/>
          </a:bodyPr>
          <a:lstStyle/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</a:rPr>
              <a:t>ПЯТЬ МУДРЫХ СОВЕТОВ БИЗНЕСМЕНАМ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1. «Береженого Бог бережет»</a:t>
            </a:r>
          </a:p>
          <a:p>
            <a:pPr marL="0" indent="0" algn="just">
              <a:buNone/>
            </a:pPr>
            <a:r>
              <a:rPr lang="ru-RU" dirty="0"/>
              <a:t>Забудьте про </a:t>
            </a:r>
            <a:r>
              <a:rPr lang="ru-RU" dirty="0" err="1"/>
              <a:t>обнал</a:t>
            </a:r>
            <a:r>
              <a:rPr lang="ru-RU" dirty="0"/>
              <a:t>. Навсегда. Мало того, что </a:t>
            </a:r>
            <a:r>
              <a:rPr lang="ru-RU" dirty="0" err="1"/>
              <a:t>обнальщики</a:t>
            </a:r>
            <a:r>
              <a:rPr lang="ru-RU" dirty="0"/>
              <a:t> задрали стоимость до 15%, так еще и сам способ с каждым днем становится все опаснее. </a:t>
            </a:r>
            <a:r>
              <a:rPr lang="ru-RU" b="1" dirty="0"/>
              <a:t>АСК НДС-2 моментально ловит любой разрыв в уплате НДС</a:t>
            </a:r>
            <a:r>
              <a:rPr lang="ru-RU" dirty="0"/>
              <a:t>. Думаете, что именно вам повезет? Не привлекайте внимание такими действиями. Лучше снижайте налоги законными путями. Поберегите себя и свой бизнес.</a:t>
            </a:r>
          </a:p>
          <a:p>
            <a:pPr marL="0" indent="0">
              <a:buNone/>
            </a:pPr>
            <a:r>
              <a:rPr lang="ru-RU" sz="2800" b="1" dirty="0"/>
              <a:t> 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 2. «Семь раз отмерь – один раз отрежь».</a:t>
            </a:r>
          </a:p>
          <a:p>
            <a:pPr marL="0" indent="0">
              <a:buNone/>
            </a:pPr>
            <a:r>
              <a:rPr lang="ru-RU" dirty="0"/>
              <a:t> Если вы решили </a:t>
            </a:r>
            <a:r>
              <a:rPr lang="ru-RU" u="sng" dirty="0"/>
              <a:t>снижать налоги законно</a:t>
            </a:r>
            <a:r>
              <a:rPr lang="ru-RU" dirty="0"/>
              <a:t>, не делайте все тяп-ляп. Судебная практика полна делами, где из-за нелепых ошибок налогоплательщик проигрывал. А в итоге говорят, что способ плохой.  </a:t>
            </a:r>
            <a:r>
              <a:rPr lang="ru-RU" b="1" dirty="0"/>
              <a:t>Залог успеха в правильном внедрении и в соблюдении техники безопасности.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 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  3. «Что имеем не храним, потерявши, плачем».</a:t>
            </a:r>
          </a:p>
          <a:p>
            <a:pPr marL="0" indent="0">
              <a:buNone/>
            </a:pPr>
            <a:r>
              <a:rPr lang="ru-RU" dirty="0"/>
              <a:t>   Позаботьтесь о безопасности активов и личного имущества. Если хотите что-то оставить детям и внукам, начните действовать сейчас. Иначе в результате ближайшей проверки вы распрощаетесь с тем, на что так долго зарабатывали (№266-ФЗ).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   4. «Монета карман не тянет»</a:t>
            </a:r>
          </a:p>
          <a:p>
            <a:pPr marL="0" indent="0" algn="just">
              <a:buNone/>
            </a:pPr>
            <a:r>
              <a:rPr lang="ru-RU" dirty="0"/>
              <a:t>Если нужна наличка, получайте ее законно. Зачем марать руки всяким криминалом, если </a:t>
            </a:r>
            <a:r>
              <a:rPr lang="ru-RU" u="sng" dirty="0"/>
              <a:t>можно получать желаемое абсолютно легально</a:t>
            </a:r>
            <a:r>
              <a:rPr lang="ru-RU" dirty="0"/>
              <a:t>? И тратить эту легальную наличку старайтесь тоже легально. Помните, что выплата конвертных зарплат может привести к уголовной ответственности за неуплату страховых взносов (№250-ФЗ от 29.07.2017).   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5. «Друг другу терем строит, а недруг гроб тешет»</a:t>
            </a:r>
          </a:p>
          <a:p>
            <a:pPr marL="0" indent="0" algn="just">
              <a:buNone/>
            </a:pPr>
            <a:r>
              <a:rPr lang="ru-RU" dirty="0"/>
              <a:t>Дружите с банками. Это выгодно. Я понимаю, что сейчас очень тяжело не попасть под 200 критериев терроризма и не стать жертвой методических рекомендаций ЦБ РФ № 4-МР, но лучше </a:t>
            </a:r>
            <a:r>
              <a:rPr lang="ru-RU" u="sng" dirty="0"/>
              <a:t>приложить усилия для своей безопасности</a:t>
            </a:r>
            <a:r>
              <a:rPr lang="ru-RU" dirty="0"/>
              <a:t>, чем сидеть сложа руки.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70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0594"/>
            <a:ext cx="6781800" cy="2097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9 ошибок, из-за которых предприниматели не могут начать нормально оптимизировать налоги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lang="ru-RU" dirty="0"/>
              <a:t>Недостаточная юридическая грамотность</a:t>
            </a:r>
          </a:p>
          <a:p>
            <a:pPr marL="342900" indent="-342900">
              <a:buAutoNum type="arabicPeriod"/>
            </a:pPr>
            <a:r>
              <a:rPr lang="ru-RU" dirty="0"/>
              <a:t>Нежелание учиться и перенимать опыт других</a:t>
            </a:r>
          </a:p>
          <a:p>
            <a:pPr marL="342900" indent="-342900">
              <a:buAutoNum type="arabicPeriod"/>
            </a:pPr>
            <a:r>
              <a:rPr lang="ru-RU" dirty="0"/>
              <a:t>Переоценка квалификации своего персонала</a:t>
            </a:r>
          </a:p>
          <a:p>
            <a:pPr marL="342900" indent="-342900">
              <a:buAutoNum type="arabicPeriod"/>
            </a:pPr>
            <a:r>
              <a:rPr lang="ru-RU" dirty="0"/>
              <a:t>Саботаж любых нововведений действующими сотрудниками</a:t>
            </a:r>
          </a:p>
          <a:p>
            <a:pPr marL="342900" indent="-342900">
              <a:buAutoNum type="arabicPeriod"/>
            </a:pPr>
            <a:r>
              <a:rPr lang="ru-RU" dirty="0"/>
              <a:t>Учредители не участвуют в процессе реорганизации бизнеса</a:t>
            </a:r>
          </a:p>
          <a:p>
            <a:pPr marL="342900" indent="-342900">
              <a:buAutoNum type="arabicPeriod"/>
            </a:pPr>
            <a:r>
              <a:rPr lang="ru-RU" dirty="0"/>
              <a:t>Отсутствие достаточного опыта налоговое планирования и составлении соответствующих документов</a:t>
            </a:r>
          </a:p>
          <a:p>
            <a:pPr marL="342900" indent="-342900">
              <a:buAutoNum type="arabicPeriod"/>
            </a:pPr>
            <a:r>
              <a:rPr lang="ru-RU" dirty="0"/>
              <a:t>Затягивание процесса внедрения </a:t>
            </a:r>
          </a:p>
          <a:p>
            <a:pPr marL="342900" indent="-342900">
              <a:buAutoNum type="arabicPeriod"/>
            </a:pPr>
            <a:r>
              <a:rPr lang="ru-RU" dirty="0"/>
              <a:t>Внедрение в теории, но не на практике</a:t>
            </a:r>
          </a:p>
          <a:p>
            <a:pPr marL="342900" indent="-342900">
              <a:buAutoNum type="arabicPeriod"/>
            </a:pPr>
            <a:r>
              <a:rPr lang="ru-RU" dirty="0"/>
              <a:t>Полный отказ из-за сложности процесса легальной оптимизации </a:t>
            </a:r>
            <a:r>
              <a:rPr lang="ru-RU" dirty="0" smtClean="0"/>
              <a:t>налогообложения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2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57256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Перечень полезных сайтов: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357166"/>
            <a:ext cx="7543800" cy="457203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https://www.nalog.r</a:t>
            </a:r>
            <a:r>
              <a:rPr lang="en-US" b="1" dirty="0" smtClean="0"/>
              <a:t>u</a:t>
            </a:r>
            <a:r>
              <a:rPr lang="ru-RU" b="1" dirty="0" smtClean="0"/>
              <a:t>/rn77/</a:t>
            </a:r>
            <a:r>
              <a:rPr lang="ru-RU" b="1" dirty="0" err="1" smtClean="0"/>
              <a:t>taxation</a:t>
            </a:r>
            <a:r>
              <a:rPr lang="ru-RU" b="1" dirty="0" smtClean="0"/>
              <a:t>/</a:t>
            </a:r>
            <a:r>
              <a:rPr lang="ru-RU" b="1" dirty="0" err="1" smtClean="0"/>
              <a:t>reference_work</a:t>
            </a:r>
            <a:r>
              <a:rPr lang="ru-RU" b="1" dirty="0" smtClean="0"/>
              <a:t>/</a:t>
            </a:r>
            <a:r>
              <a:rPr lang="ru-RU" b="1" dirty="0" err="1" smtClean="0"/>
              <a:t>ppa_monitor</a:t>
            </a:r>
            <a:r>
              <a:rPr lang="ru-RU" b="1" dirty="0" smtClean="0"/>
              <a:t>/#</a:t>
            </a:r>
            <a:r>
              <a:rPr lang="ru-RU" b="1" dirty="0" err="1" smtClean="0"/>
              <a:t>tl</a:t>
            </a:r>
            <a:endParaRPr lang="ru-RU" dirty="0" smtClean="0"/>
          </a:p>
          <a:p>
            <a:pPr lvl="0"/>
            <a:r>
              <a:rPr lang="ru-RU" b="1" dirty="0" smtClean="0"/>
              <a:t>http://e</a:t>
            </a:r>
            <a:r>
              <a:rPr lang="en-US" b="1" dirty="0" smtClean="0"/>
              <a:t>g</a:t>
            </a:r>
            <a:r>
              <a:rPr lang="ru-RU" b="1" dirty="0" err="1" smtClean="0"/>
              <a:t>rul.nalog.ru</a:t>
            </a:r>
            <a:r>
              <a:rPr lang="ru-RU" b="1" dirty="0" smtClean="0"/>
              <a:t> или </a:t>
            </a:r>
            <a:r>
              <a:rPr lang="ru-RU" b="1" dirty="0" err="1" smtClean="0"/>
              <a:t>www.nalo</a:t>
            </a:r>
            <a:r>
              <a:rPr lang="en-US" b="1" dirty="0" smtClean="0"/>
              <a:t>g</a:t>
            </a:r>
            <a:r>
              <a:rPr lang="ru-RU" b="1" dirty="0" smtClean="0"/>
              <a:t>.</a:t>
            </a:r>
            <a:r>
              <a:rPr lang="ru-RU" b="1" dirty="0" err="1" smtClean="0"/>
              <a:t>ru</a:t>
            </a:r>
            <a:r>
              <a:rPr lang="ru-RU" b="1" dirty="0" smtClean="0"/>
              <a:t> или </a:t>
            </a:r>
            <a:r>
              <a:rPr lang="ru-RU" b="1" dirty="0" err="1" smtClean="0"/>
              <a:t>www.e</a:t>
            </a:r>
            <a:r>
              <a:rPr lang="en-US" b="1" dirty="0" smtClean="0"/>
              <a:t>g</a:t>
            </a:r>
            <a:endParaRPr lang="ru-RU" dirty="0" smtClean="0"/>
          </a:p>
          <a:p>
            <a:pPr lvl="0"/>
            <a:r>
              <a:rPr lang="ru-RU" b="1" dirty="0" smtClean="0"/>
              <a:t>https://guvm.mvd.ru/services</a:t>
            </a:r>
            <a:endParaRPr lang="ru-RU" dirty="0" smtClean="0"/>
          </a:p>
          <a:p>
            <a:pPr lvl="0"/>
            <a:r>
              <a:rPr lang="ru-RU" b="1" dirty="0" err="1" smtClean="0"/>
              <a:t>www.fssprus.ru</a:t>
            </a:r>
            <a:r>
              <a:rPr lang="ru-RU" dirty="0" smtClean="0"/>
              <a:t>-</a:t>
            </a:r>
          </a:p>
          <a:p>
            <a:pPr lvl="0"/>
            <a:r>
              <a:rPr lang="ru-RU" b="1" dirty="0" smtClean="0"/>
              <a:t>http://www.roszdravnadzor.ru/services/licenses</a:t>
            </a:r>
            <a:r>
              <a:rPr lang="ru-RU" dirty="0" smtClean="0"/>
              <a:t> </a:t>
            </a:r>
          </a:p>
          <a:p>
            <a:pPr lvl="0"/>
            <a:r>
              <a:rPr lang="ru-RU" b="1" dirty="0" err="1" smtClean="0"/>
              <a:t>www.arbitr.ru</a:t>
            </a:r>
            <a:endParaRPr lang="ru-RU" dirty="0" smtClean="0"/>
          </a:p>
          <a:p>
            <a:pPr lvl="0"/>
            <a:r>
              <a:rPr lang="ru-RU" b="1" dirty="0" err="1" smtClean="0"/>
              <a:t>www.fedresurs.ru</a:t>
            </a:r>
            <a:endParaRPr lang="ru-RU" dirty="0" smtClean="0"/>
          </a:p>
          <a:p>
            <a:pPr lvl="0"/>
            <a:r>
              <a:rPr lang="ru-RU" b="1" dirty="0" err="1" smtClean="0"/>
              <a:t>www.fira.ru</a:t>
            </a:r>
            <a:endParaRPr lang="ru-RU" dirty="0" smtClean="0"/>
          </a:p>
          <a:p>
            <a:pPr lvl="0"/>
            <a:r>
              <a:rPr lang="ru-RU" b="1" dirty="0" err="1" smtClean="0"/>
              <a:t>service.nalo</a:t>
            </a:r>
            <a:r>
              <a:rPr lang="en-US" b="1" dirty="0" smtClean="0"/>
              <a:t>g</a:t>
            </a:r>
            <a:r>
              <a:rPr lang="ru-RU" b="1" dirty="0" smtClean="0"/>
              <a:t>.</a:t>
            </a:r>
            <a:r>
              <a:rPr lang="ru-RU" b="1" dirty="0" err="1" smtClean="0"/>
              <a:t>ru</a:t>
            </a:r>
            <a:r>
              <a:rPr lang="ru-RU" b="1" dirty="0" smtClean="0"/>
              <a:t>/</a:t>
            </a:r>
            <a:r>
              <a:rPr lang="ru-RU" b="1" dirty="0" err="1" smtClean="0"/>
              <a:t>svl.do</a:t>
            </a:r>
            <a:endParaRPr lang="ru-RU" dirty="0" smtClean="0"/>
          </a:p>
          <a:p>
            <a:pPr lvl="0"/>
            <a:r>
              <a:rPr lang="ru-RU" b="1" dirty="0" err="1" smtClean="0"/>
              <a:t>service.nalo</a:t>
            </a:r>
            <a:r>
              <a:rPr lang="en-US" b="1" dirty="0" smtClean="0"/>
              <a:t>g</a:t>
            </a:r>
            <a:r>
              <a:rPr lang="ru-RU" b="1" dirty="0" smtClean="0"/>
              <a:t>.</a:t>
            </a:r>
            <a:r>
              <a:rPr lang="ru-RU" b="1" dirty="0" err="1" smtClean="0"/>
              <a:t>ru</a:t>
            </a:r>
            <a:r>
              <a:rPr lang="ru-RU" b="1" dirty="0" smtClean="0"/>
              <a:t>/</a:t>
            </a:r>
            <a:r>
              <a:rPr lang="ru-RU" b="1" dirty="0" err="1" smtClean="0"/>
              <a:t>disqualified.do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https://www.vestnik-gosreg.ru/publ/vgr/service.nalo</a:t>
            </a:r>
            <a:r>
              <a:rPr lang="en-US" b="1" dirty="0" smtClean="0"/>
              <a:t>g</a:t>
            </a:r>
            <a:r>
              <a:rPr lang="ru-RU" b="1" dirty="0" smtClean="0"/>
              <a:t>.</a:t>
            </a:r>
            <a:r>
              <a:rPr lang="ru-RU" b="1" dirty="0" err="1" smtClean="0"/>
              <a:t>ru</a:t>
            </a:r>
            <a:r>
              <a:rPr lang="ru-RU" b="1" dirty="0" smtClean="0"/>
              <a:t>/</a:t>
            </a:r>
            <a:r>
              <a:rPr lang="ru-RU" b="1" dirty="0" err="1" smtClean="0"/>
              <a:t>zd.do</a:t>
            </a:r>
            <a:endParaRPr lang="ru-RU" dirty="0" smtClean="0"/>
          </a:p>
          <a:p>
            <a:pPr lvl="0"/>
            <a:r>
              <a:rPr lang="ru-RU" b="1" dirty="0" err="1" smtClean="0"/>
              <a:t>kad.arbitr.ru</a:t>
            </a:r>
            <a:endParaRPr lang="ru-RU" dirty="0" smtClean="0"/>
          </a:p>
          <a:p>
            <a:pPr lvl="0"/>
            <a:r>
              <a:rPr lang="ru-RU" b="1" dirty="0" err="1" smtClean="0"/>
              <a:t>rnp.fas</a:t>
            </a:r>
            <a:r>
              <a:rPr lang="ru-RU" b="1" dirty="0" smtClean="0"/>
              <a:t>.</a:t>
            </a:r>
            <a:r>
              <a:rPr lang="en-US" b="1" dirty="0" smtClean="0"/>
              <a:t>g</a:t>
            </a:r>
            <a:r>
              <a:rPr lang="ru-RU" b="1" dirty="0" err="1" smtClean="0"/>
              <a:t>ov.ru</a:t>
            </a:r>
            <a:endParaRPr lang="ru-RU" dirty="0" smtClean="0"/>
          </a:p>
          <a:p>
            <a:pPr lvl="0"/>
            <a:r>
              <a:rPr lang="ru-RU" b="1" dirty="0" err="1" smtClean="0"/>
              <a:t>notice.crc.ru</a:t>
            </a:r>
            <a:endParaRPr lang="ru-RU" dirty="0" smtClean="0"/>
          </a:p>
          <a:p>
            <a:pPr lvl="0"/>
            <a:r>
              <a:rPr lang="ru-RU" b="1" dirty="0" err="1" smtClean="0"/>
              <a:t>iecp.ru</a:t>
            </a:r>
            <a:r>
              <a:rPr lang="ru-RU" b="1" dirty="0" smtClean="0"/>
              <a:t>/</a:t>
            </a:r>
            <a:r>
              <a:rPr lang="ru-RU" b="1" dirty="0" err="1" smtClean="0"/>
              <a:t>ep</a:t>
            </a:r>
            <a:r>
              <a:rPr lang="ru-RU" b="1" dirty="0" smtClean="0"/>
              <a:t>/</a:t>
            </a:r>
            <a:r>
              <a:rPr lang="ru-RU" b="1" dirty="0" err="1" smtClean="0"/>
              <a:t>ep-verification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0"/>
            <a:ext cx="7786742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Минимальный проверочный список по проведению аудита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Сетевая\ПРИОРИТЕТ\Мероприятия\семинар 25 февраля 2019\56b50c9f68b9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71480"/>
            <a:ext cx="6929486" cy="4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578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Ведется ли бизнес на официально зарегистрированные предприятия, поставленные на учет в фондах?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Имеются все положенные лицензии?</a:t>
            </a:r>
          </a:p>
          <a:p>
            <a:r>
              <a:rPr lang="ru-RU" dirty="0" smtClean="0"/>
              <a:t>Осуществлялись ли на предприятии производство, закупка, поставка, хранение, перевозки и (или) розничная продажа этилового спирта, алкогольной и спиртосодержащей продукции без соответствующей в сумме более 100 тыс. рублей?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Была ли невыплата заработной платы, более двух месяцев подряд и/или частичная невыплата (более половины) свыше трех месяцев подряд?</a:t>
            </a:r>
          </a:p>
          <a:p>
            <a:r>
              <a:rPr lang="ru-RU" dirty="0" smtClean="0"/>
              <a:t>Предоставляли ли вы кредитной организации какие-либо ложные и (или) недостоверные сведения, сведения для получения заемных средств?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428604"/>
            <a:ext cx="7543800" cy="58579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Бывало ли такое, что ваша компания занималась производством, хранением или перевозкой в целях сбыта либо сбытом товаров/продукции / выполнением работ/оказанием услуг, не отвечающих требованиям безопасности жизни или здоровья потребителей?</a:t>
            </a:r>
          </a:p>
          <a:p>
            <a:r>
              <a:rPr lang="ru-RU" dirty="0" smtClean="0"/>
              <a:t>Создавали ли вы сами или ваши сотрудники в последние десять лет "левые" фирмы, зарегистрированные на подставных лиц, по "потерянным" паспортам, по "левым" адресам и использовали ли вы их для неуплаты налогов или иных финансовых махинаций?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Сбывали ли вы (хранили, перевозили) не маркированную продукцию тогда, когда такая маркировка являлась обязательной?</a:t>
            </a:r>
          </a:p>
          <a:p>
            <a:r>
              <a:rPr lang="ru-RU" dirty="0" smtClean="0"/>
              <a:t>Используются ли в бизнесе компании (не в качестве поставщиков и потребителей, а в самом бизнесе) зарегистрированные на подставных лиц (сотрудников, работающих у вас)?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 ли деньги, поступающие на расчетный счет и в кассу предприятия, оформляются должным образом? Все ли деньги поступающие наличными проводятся?</a:t>
            </a:r>
          </a:p>
          <a:p>
            <a:r>
              <a:rPr lang="ru-RU" dirty="0" smtClean="0"/>
              <a:t>Бывает ли так, что часть денег предприятия </a:t>
            </a:r>
            <a:r>
              <a:rPr lang="ru-RU" dirty="0" err="1" smtClean="0"/>
              <a:t>обналичивается</a:t>
            </a:r>
            <a:r>
              <a:rPr lang="ru-RU" dirty="0" smtClean="0"/>
              <a:t> через подставные компании?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6">
      <a:dk1>
        <a:sysClr val="windowText" lastClr="000000"/>
      </a:dk1>
      <a:lt1>
        <a:srgbClr val="979797"/>
      </a:lt1>
      <a:dk2>
        <a:srgbClr val="303030"/>
      </a:dk2>
      <a:lt2>
        <a:srgbClr val="989898"/>
      </a:lt2>
      <a:accent1>
        <a:srgbClr val="80293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777</TotalTime>
  <Words>2583</Words>
  <Application>Microsoft Office PowerPoint</Application>
  <PresentationFormat>Экран (4:3)</PresentationFormat>
  <Paragraphs>176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Impact</vt:lpstr>
      <vt:lpstr>Times New Roman</vt:lpstr>
      <vt:lpstr>NewsPrint</vt:lpstr>
      <vt:lpstr>«Как обезопасить бизнес и снизить налоговые риски?»</vt:lpstr>
      <vt:lpstr>    ПЯТЬ документов, которые должны добить "обнал" в 2019 г.  </vt:lpstr>
      <vt:lpstr>Что будет с теми, кто будет работать по-старому? </vt:lpstr>
      <vt:lpstr>ПЯТЬ МУДРЫХ СОВЕТОВ БИЗНЕСМЕНАМ </vt:lpstr>
      <vt:lpstr>9 ошибок, из-за которых предприниматели не могут начать нормально оптимизировать налоги </vt:lpstr>
      <vt:lpstr>Перечень полезных сайтов:</vt:lpstr>
      <vt:lpstr>Минимальный проверочный список по проведению аудита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ДОБРОСОВЕСТНОСТЬ Письмо Минфина России от 7 августа 2007 года N 03-02-07/2-138</vt:lpstr>
      <vt:lpstr>Презентация PowerPoint</vt:lpstr>
      <vt:lpstr>Основные признаки добросовестности:</vt:lpstr>
      <vt:lpstr>Критерии самостоятельной оценки рисков для налогоплательщиков:</vt:lpstr>
      <vt:lpstr>Присутствие следующих обстоятельств повышает риски: </vt:lpstr>
      <vt:lpstr>Ответственность</vt:lpstr>
      <vt:lpstr>Презентация PowerPoint</vt:lpstr>
      <vt:lpstr>Контролирующее должника лицо – это…</vt:lpstr>
      <vt:lpstr>Подать заявление о привлечении к субсидиарной ответственности могут:</vt:lpstr>
      <vt:lpstr>Презентация PowerPoint</vt:lpstr>
      <vt:lpstr>Основания привлечения к субсидиарной ответственности</vt:lpstr>
      <vt:lpstr>Способы распоряжения правом требования о привлечении к субсидиарной ответственности:</vt:lpstr>
      <vt:lpstr>Постановление от 30.07.2013 № 62 «О некоторых вопросах возмещения убытков лицами, входящими в состав органов ЮЛ»</vt:lpstr>
      <vt:lpstr>Презентация PowerPoint</vt:lpstr>
      <vt:lpstr>Субсидиарную ответственность при банкротстве ФЛ не спишут </vt:lpstr>
      <vt:lpstr> Новое основание привлечения к субсидиарной ответственности руководителя</vt:lpstr>
      <vt:lpstr>Ответственность за брошенные компании </vt:lpstr>
      <vt:lpstr>Налоговые долги и ответственность за них взаимозависимых лиц</vt:lpstr>
      <vt:lpstr>Солидарная ответственность</vt:lpstr>
      <vt:lpstr>Признаки того, что налоговая задолженность одной компании может быть взыскана с другой</vt:lpstr>
      <vt:lpstr>Косвенные признаки взаимозависимости и подконтрольности ЮЛ</vt:lpstr>
      <vt:lpstr>Возмещение ущерба государству руководителем и уголовная ответственность</vt:lpstr>
      <vt:lpstr>Наиболее распространенные статьи УК РФ, которые могут быть инкриминированы предпринимателям</vt:lpstr>
      <vt:lpstr>Ответственность номинальных директоров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RePack by Diakov</cp:lastModifiedBy>
  <cp:revision>118</cp:revision>
  <dcterms:created xsi:type="dcterms:W3CDTF">2018-09-15T16:41:23Z</dcterms:created>
  <dcterms:modified xsi:type="dcterms:W3CDTF">2019-02-25T09:23:26Z</dcterms:modified>
</cp:coreProperties>
</file>